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28" r:id="rId2"/>
    <p:sldId id="527" r:id="rId3"/>
    <p:sldId id="429" r:id="rId4"/>
    <p:sldId id="526" r:id="rId5"/>
    <p:sldId id="502" r:id="rId6"/>
    <p:sldId id="503" r:id="rId7"/>
    <p:sldId id="507" r:id="rId8"/>
    <p:sldId id="499" r:id="rId9"/>
    <p:sldId id="504" r:id="rId10"/>
    <p:sldId id="388" r:id="rId11"/>
    <p:sldId id="501" r:id="rId12"/>
    <p:sldId id="390" r:id="rId13"/>
    <p:sldId id="391" r:id="rId14"/>
    <p:sldId id="521" r:id="rId15"/>
    <p:sldId id="505" r:id="rId16"/>
    <p:sldId id="389" r:id="rId17"/>
    <p:sldId id="479" r:id="rId18"/>
    <p:sldId id="260" r:id="rId19"/>
  </p:sldIdLst>
  <p:sldSz cx="12188825" cy="6858000"/>
  <p:notesSz cx="6797675" cy="9928225"/>
  <p:embeddedFontLs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AU Peto" panose="040C0B07020602020301" pitchFamily="82" charset="0"/>
      <p:regular r:id="rId26"/>
      <p:bold r:id="rId27"/>
    </p:embeddedFont>
    <p:embeddedFont>
      <p:font typeface="Wingdings 3" panose="05040102010807070707" pitchFamily="18" charset="2"/>
      <p:regular r:id="rId28"/>
    </p:embeddedFont>
    <p:embeddedFont>
      <p:font typeface="AU Passata" panose="020B0503030502030804" pitchFamily="34" charset="0"/>
      <p:regular r:id="rId29"/>
      <p:bold r:id="rId30"/>
    </p:embeddedFont>
    <p:embeddedFont>
      <p:font typeface="AU Passata Light" panose="020B0303030902030804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6532" autoAdjust="0"/>
  </p:normalViewPr>
  <p:slideViewPr>
    <p:cSldViewPr snapToObjects="1" showGuides="1">
      <p:cViewPr varScale="1">
        <p:scale>
          <a:sx n="125" d="100"/>
          <a:sy n="125" d="100"/>
        </p:scale>
        <p:origin x="60" y="5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3221"/>
    </p:cViewPr>
  </p:sorterViewPr>
  <p:notesViewPr>
    <p:cSldViewPr snapToObjects="1">
      <p:cViewPr varScale="1">
        <p:scale>
          <a:sx n="84" d="100"/>
          <a:sy n="84" d="100"/>
        </p:scale>
        <p:origin x="3624" y="96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03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236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5 July 2018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5 July 2018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75960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04/10/2023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2" Type="http://schemas.microsoft.com/office/2007/relationships/media" Target="../media/media1.avi"/><Relationship Id="rId1" Type="http://schemas.openxmlformats.org/officeDocument/2006/relationships/tags" Target="../tags/tag13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7165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Bayesian brain hypothesis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E950F-27F7-4757-A1A6-85D5149C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196752"/>
            <a:ext cx="6720746" cy="5040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7534572" y="4725144"/>
            <a:ext cx="47346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+mn-lt"/>
              </a:rPr>
              <a:t>“We can succinctly say that it appears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+mn-lt"/>
              </a:rPr>
              <a:t>that brains are to white holes as stars are to black holes (in terms of entropy).” 	                    	         </a:t>
            </a:r>
            <a:r>
              <a:rPr lang="en-US" sz="1400" dirty="0">
                <a:latin typeface="+mn-lt"/>
              </a:rPr>
              <a:t>Kjeldsen 2013</a:t>
            </a:r>
            <a:endParaRPr lang="da-DK" sz="14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708" y="1196752"/>
            <a:ext cx="2088232" cy="3563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83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Bayesian brain hypothesis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4" y="1268760"/>
            <a:ext cx="7105650" cy="4448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73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Bayesian brain hypothesis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3234C-09B2-423B-BF9F-065DEB10C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474"/>
          <a:stretch/>
        </p:blipFill>
        <p:spPr>
          <a:xfrm>
            <a:off x="2854052" y="1340768"/>
            <a:ext cx="7296810" cy="1944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95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Reverse engineering of INSIGHT</a:t>
            </a:r>
          </a:p>
        </p:txBody>
      </p:sp>
      <p:pic>
        <p:nvPicPr>
          <p:cNvPr id="4" name="stomptheflag">
            <a:hlinkClick r:id="" action="ppaction://media"/>
            <a:extLst>
              <a:ext uri="{FF2B5EF4-FFF2-40B4-BE49-F238E27FC236}">
                <a16:creationId xmlns:a16="http://schemas.microsoft.com/office/drawing/2014/main" id="{C1294DE7-E2CC-4811-B50A-DA67D5E6002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3261" y="1069739"/>
            <a:ext cx="6522301" cy="4891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68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Reverse engineering of INSIGHT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1628800"/>
            <a:ext cx="6858000" cy="4657725"/>
          </a:xfrm>
          <a:prstGeom prst="rect">
            <a:avLst/>
          </a:prstGeom>
        </p:spPr>
      </p:pic>
      <p:pic>
        <p:nvPicPr>
          <p:cNvPr id="1026" name="Picture 2" descr="Image result for john kounios eure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43" y="3605522"/>
            <a:ext cx="1744796" cy="2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ohn kounios eureka e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980" y="3604805"/>
            <a:ext cx="1986013" cy="2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09836" y="1095127"/>
            <a:ext cx="2706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rgbClr val="222222"/>
                </a:solidFill>
                <a:latin typeface="+mn-lt"/>
              </a:rPr>
              <a:t>NEW </a:t>
            </a:r>
            <a:r>
              <a:rPr lang="en-US" sz="2400" b="1" dirty="0" smtClean="0">
                <a:solidFill>
                  <a:srgbClr val="222222"/>
                </a:solidFill>
                <a:latin typeface="+mn-lt"/>
              </a:rPr>
              <a:t>EXPERIMENT</a:t>
            </a:r>
            <a:endParaRPr lang="en-US" sz="24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45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Bayesian brain hypothesis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448B2-4847-43A5-9DA7-27FEB4BE4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23"/>
          <a:stretch/>
        </p:blipFill>
        <p:spPr>
          <a:xfrm>
            <a:off x="2786070" y="1124744"/>
            <a:ext cx="6643129" cy="1951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70" y="3292714"/>
            <a:ext cx="6726538" cy="648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036" y="3940786"/>
            <a:ext cx="6643129" cy="21747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558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Bayesian brain hypothesis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9CBBB-39C3-4663-A86B-AF9782F3E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25" y="980728"/>
            <a:ext cx="6984776" cy="5238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25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Bayesian brain 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/>
          <a:stretch/>
        </p:blipFill>
        <p:spPr>
          <a:xfrm>
            <a:off x="1773932" y="1124744"/>
            <a:ext cx="6912768" cy="5132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00" y="4221088"/>
            <a:ext cx="2398794" cy="2160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307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214092" y="5157192"/>
            <a:ext cx="5612630" cy="997196"/>
          </a:xfrm>
        </p:spPr>
        <p:txBody>
          <a:bodyPr/>
          <a:lstStyle/>
          <a:p>
            <a:pPr algn="ctr"/>
            <a:r>
              <a:rPr lang="en-US" altLang="en-US" sz="3600" dirty="0">
                <a:latin typeface="+mj-lt"/>
              </a:rPr>
              <a:t>SKIPPING ACROSS</a:t>
            </a:r>
            <a:br>
              <a:rPr lang="en-US" altLang="en-US" sz="3600" dirty="0">
                <a:latin typeface="+mj-lt"/>
              </a:rPr>
            </a:br>
            <a:r>
              <a:rPr lang="en-US" altLang="en-US" sz="3600" dirty="0">
                <a:latin typeface="+mj-lt"/>
              </a:rPr>
              <a:t>BAYESIAN LEARNING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972" y="1988840"/>
            <a:ext cx="7843823" cy="2952328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9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METHODS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052735"/>
            <a:ext cx="3600400" cy="5454451"/>
          </a:xfrm>
          <a:prstGeom prst="rect">
            <a:avLst/>
          </a:prstGeom>
        </p:spPr>
      </p:pic>
      <p:pic>
        <p:nvPicPr>
          <p:cNvPr id="1026" name="Picture 2" descr="Image result for bayesian carto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70" y="1196752"/>
            <a:ext cx="3615791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37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METHODS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8" y="1772816"/>
            <a:ext cx="6589476" cy="39987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9836" y="1124744"/>
            <a:ext cx="2522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rgbClr val="000000"/>
                </a:solidFill>
                <a:latin typeface="+mn-lt"/>
              </a:rPr>
              <a:t>BAYES THEOREM</a:t>
            </a:r>
            <a:endParaRPr lang="da-DK" sz="24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82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METHODS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610" y="1568941"/>
            <a:ext cx="6656202" cy="31683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0000" r="6818"/>
          <a:stretch/>
        </p:blipFill>
        <p:spPr>
          <a:xfrm>
            <a:off x="2919366" y="4740750"/>
            <a:ext cx="1944216" cy="1476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790" y="4940393"/>
            <a:ext cx="1651922" cy="1128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7814" y="6102471"/>
            <a:ext cx="1368152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dirty="0">
                <a:latin typeface="+mn-lt"/>
              </a:rPr>
              <a:t>Dr. </a:t>
            </a:r>
            <a:r>
              <a:rPr lang="en-US" sz="2400" dirty="0" smtClean="0">
                <a:latin typeface="+mn-lt"/>
              </a:rPr>
              <a:t>STMAL</a:t>
            </a:r>
            <a:endParaRPr lang="da-DK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9406" y="6086951"/>
            <a:ext cx="1518862" cy="350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dirty="0">
                <a:latin typeface="+mn-lt"/>
              </a:rPr>
              <a:t>Mr. </a:t>
            </a:r>
            <a:r>
              <a:rPr lang="en-US" sz="2400" dirty="0" smtClean="0">
                <a:latin typeface="+mn-lt"/>
              </a:rPr>
              <a:t>SWMAL</a:t>
            </a:r>
            <a:endParaRPr lang="da-DK" sz="24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9836" y="1124744"/>
            <a:ext cx="2266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>
                <a:solidFill>
                  <a:srgbClr val="000000"/>
                </a:solidFill>
                <a:latin typeface="+mn-lt"/>
              </a:rPr>
              <a:t>TERMINOLOGY</a:t>
            </a:r>
            <a:endParaRPr lang="da-DK" sz="24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35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124744"/>
            <a:ext cx="6233318" cy="5069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311" y="2132856"/>
            <a:ext cx="4935821" cy="187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184" y="4293096"/>
            <a:ext cx="4735091" cy="9808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42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Bayesian brain hypothesis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29" y="1124744"/>
            <a:ext cx="7295997" cy="50231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10436" y="6018138"/>
            <a:ext cx="1188146" cy="251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Kjeldsen, 2013</a:t>
            </a:r>
            <a:endParaRPr lang="da-DK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588" y="764704"/>
            <a:ext cx="3583384" cy="6024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38" y="1575842"/>
            <a:ext cx="2816996" cy="1802877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376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Bayesian brain hypothesis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ADDD5-6291-4A52-8F29-5A38EA7A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429" y="1124744"/>
            <a:ext cx="6696745" cy="50225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"/>
          <a:stretch/>
        </p:blipFill>
        <p:spPr>
          <a:xfrm>
            <a:off x="9399071" y="61944"/>
            <a:ext cx="1807909" cy="67514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68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Bayesian brain hypothesis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DA486-40F9-4A6B-BE5E-165A5B17B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26"/>
          <a:stretch/>
        </p:blipFill>
        <p:spPr>
          <a:xfrm>
            <a:off x="2349996" y="1052736"/>
            <a:ext cx="8148906" cy="5040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89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Custom</PresentationFormat>
  <Paragraphs>29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Georgia</vt:lpstr>
      <vt:lpstr>AU Peto</vt:lpstr>
      <vt:lpstr>Wingdings 3</vt:lpstr>
      <vt:lpstr>Arial</vt:lpstr>
      <vt:lpstr>AU Passata</vt:lpstr>
      <vt:lpstr>AU Passata Light</vt:lpstr>
      <vt:lpstr>Calibri</vt:lpstr>
      <vt:lpstr>AU 16:9</vt:lpstr>
      <vt:lpstr>PowerPoint Presentation</vt:lpstr>
      <vt:lpstr>SKIPPING ACROSS BAYESIAN LEARNING</vt:lpstr>
      <vt:lpstr>Bayesian METHODS</vt:lpstr>
      <vt:lpstr>Bayesian METHODS</vt:lpstr>
      <vt:lpstr>Bayesian METHODS</vt:lpstr>
      <vt:lpstr>Bayesian METHODS</vt:lpstr>
      <vt:lpstr>The Bayesian brain hypothesis</vt:lpstr>
      <vt:lpstr>The Bayesian brain hypothesis</vt:lpstr>
      <vt:lpstr>The Bayesian brain hypothesis</vt:lpstr>
      <vt:lpstr>The Bayesian brain hypothesis</vt:lpstr>
      <vt:lpstr>The Bayesian brain hypothesis</vt:lpstr>
      <vt:lpstr>The Bayesian brain hypothesis</vt:lpstr>
      <vt:lpstr>Reverse engineering of INSIGHT</vt:lpstr>
      <vt:lpstr>Reverse engineering of INSIGHT</vt:lpstr>
      <vt:lpstr>The Bayesian brain hypothesis</vt:lpstr>
      <vt:lpstr>The Bayesian brain hypothesis</vt:lpstr>
      <vt:lpstr>The Bayesian brain hypothesis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2023-10-04T10:57:49Z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